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60" r:id="rId4"/>
    <p:sldId id="259" r:id="rId5"/>
    <p:sldId id="262" r:id="rId6"/>
    <p:sldId id="263" r:id="rId7"/>
    <p:sldId id="264" r:id="rId8"/>
    <p:sldId id="257" r:id="rId9"/>
    <p:sldId id="267" r:id="rId10"/>
    <p:sldId id="258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35" autoAdjust="0"/>
    <p:restoredTop sz="94660"/>
  </p:normalViewPr>
  <p:slideViewPr>
    <p:cSldViewPr>
      <p:cViewPr varScale="1">
        <p:scale>
          <a:sx n="103" d="100"/>
          <a:sy n="103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92BD1-DB0D-4100-9573-34EE56570222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BC6F9-4DB9-4E3E-B947-5A3E1095E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42844" y="0"/>
            <a:ext cx="8572560" cy="2171691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МАДОУ «Детский сад комбинированного вида № 13»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 г. Шебекино Белгородской области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617872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«Совместная деятельность  </a:t>
            </a: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детского сада и семьи </a:t>
            </a:r>
            <a:endParaRPr lang="ru-RU" sz="2400" b="1" i="1" dirty="0" smtClean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  <a:p>
            <a:pPr lvl="0" indent="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по духовно – нравственному воспитанию»</a:t>
            </a:r>
            <a:endParaRPr lang="ru-RU" sz="2400" b="1" i="1" dirty="0" smtClean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21108" y="4857760"/>
            <a:ext cx="4322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Подготовила : воспитатель МАДОУ </a:t>
            </a:r>
            <a:endParaRPr lang="ru-RU" sz="1600" b="1" i="1" dirty="0" smtClean="0">
              <a:solidFill>
                <a:srgbClr val="7030A0"/>
              </a:solidFill>
              <a:cs typeface="Arial" pitchFamily="34" charset="0"/>
            </a:endParaRPr>
          </a:p>
          <a:p>
            <a:pPr lvl="0" indent="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«Детский сад комбинированного вида </a:t>
            </a:r>
            <a:endParaRPr lang="ru-RU" sz="1600" b="1" i="1" dirty="0" smtClean="0">
              <a:solidFill>
                <a:srgbClr val="7030A0"/>
              </a:solidFill>
              <a:cs typeface="Arial" pitchFamily="34" charset="0"/>
            </a:endParaRPr>
          </a:p>
          <a:p>
            <a:pPr lvl="0" indent="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№ 13 г.Шебекино»            </a:t>
            </a:r>
            <a:r>
              <a:rPr lang="ru-RU" sz="1600" b="1" i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Калачева А.А.</a:t>
            </a:r>
            <a:r>
              <a:rPr lang="ru-RU" sz="1600" b="1" i="1" dirty="0" smtClean="0">
                <a:solidFill>
                  <a:srgbClr val="7030A0"/>
                </a:solidFill>
                <a:cs typeface="Arial" pitchFamily="34" charset="0"/>
              </a:rPr>
              <a:t> </a:t>
            </a:r>
          </a:p>
        </p:txBody>
      </p:sp>
      <p:pic>
        <p:nvPicPr>
          <p:cNvPr id="6" name="Рисунок 5" descr="D:\мама\Фотки мамы - 9 - выпускной\DSCN85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143248"/>
            <a:ext cx="2470669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500990" cy="1214446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rgbClr val="7030A0"/>
                </a:solidFill>
              </a:rPr>
              <a:t>Мама и папа, сказать хочу </a:t>
            </a:r>
            <a:r>
              <a:rPr lang="ru-RU" sz="1800" dirty="0" smtClean="0">
                <a:solidFill>
                  <a:srgbClr val="7030A0"/>
                </a:solidFill>
              </a:rPr>
              <a:t>я:    «Как </a:t>
            </a:r>
            <a:r>
              <a:rPr lang="ru-RU" sz="1800" dirty="0" smtClean="0">
                <a:solidFill>
                  <a:srgbClr val="7030A0"/>
                </a:solidFill>
              </a:rPr>
              <a:t>здорово, что у меня есть семья.</a:t>
            </a:r>
            <a:br>
              <a:rPr lang="ru-RU" sz="1800" dirty="0" smtClean="0">
                <a:solidFill>
                  <a:srgbClr val="7030A0"/>
                </a:solidFill>
              </a:rPr>
            </a:br>
            <a:r>
              <a:rPr lang="ru-RU" sz="1800" dirty="0" smtClean="0">
                <a:solidFill>
                  <a:srgbClr val="7030A0"/>
                </a:solidFill>
              </a:rPr>
              <a:t>И хочу я, без сомнения, видеть вас в хорошем настроении</a:t>
            </a:r>
            <a:r>
              <a:rPr lang="ru-RU" sz="1800" dirty="0" smtClean="0">
                <a:solidFill>
                  <a:srgbClr val="7030A0"/>
                </a:solidFill>
              </a:rPr>
              <a:t>!»</a:t>
            </a:r>
            <a:r>
              <a:rPr lang="ru-RU" sz="1800" dirty="0" smtClean="0">
                <a:solidFill>
                  <a:srgbClr val="7030A0"/>
                </a:solidFill>
              </a:rPr>
              <a:t/>
            </a:r>
            <a:br>
              <a:rPr lang="ru-RU" sz="1800" dirty="0" smtClean="0">
                <a:solidFill>
                  <a:srgbClr val="7030A0"/>
                </a:solidFill>
              </a:rPr>
            </a:br>
            <a:endParaRPr lang="ru-RU" sz="1800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pic>
        <p:nvPicPr>
          <p:cNvPr id="8" name="Содержимое 7" descr="C:\Users\2011\Desktop\DSCN690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428736"/>
            <a:ext cx="494117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2011\Desktop\фотки мамы\DSCN69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1428736"/>
            <a:ext cx="328614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2011\Desktop\фотки мамы\DSCN689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07196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2011\Desktop\фотки мамы\DSCN69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429000"/>
            <a:ext cx="414340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мама\фотки мамы\DSCN69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500042"/>
            <a:ext cx="3133725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/>
              <a:t>    </a:t>
            </a:r>
            <a:r>
              <a:rPr lang="ru-RU" sz="2000" b="1" dirty="0" smtClean="0">
                <a:solidFill>
                  <a:srgbClr val="7030A0"/>
                </a:solidFill>
              </a:rPr>
              <a:t>Творческие работы                                     Общая семейная фотография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     «Своими руками»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C:\Users\2011\Desktop\фотки мамы\DSCN6968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71612"/>
            <a:ext cx="340042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2011\Desktop\фотки мамы\DSCN6962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571612"/>
            <a:ext cx="485778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2714612" y="142852"/>
            <a:ext cx="5500726" cy="1571636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i="1" dirty="0" smtClean="0">
                <a:solidFill>
                  <a:srgbClr val="7030A0"/>
                </a:solidFill>
                <a:cs typeface="Times New Roman" pitchFamily="18" charset="0"/>
              </a:rPr>
              <a:t>Семья является источником, дающим силу для духовного развития, помогающим ребёнку адаптироваться в обществе, найти себя в жизни.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28596" y="1785926"/>
            <a:ext cx="5500726" cy="1643074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i="1" dirty="0" smtClean="0">
                <a:solidFill>
                  <a:srgbClr val="7030A0"/>
                </a:solidFill>
                <a:cs typeface="Times New Roman" pitchFamily="18" charset="0"/>
              </a:rPr>
              <a:t>Атмосфера каждой семьи сразу начинает воздействовать на ребёнка. И очень важно, какая это будет семья. Подрастающее поколение будет таким, какой будет семья.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643274" y="3286124"/>
            <a:ext cx="5500726" cy="178595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rgbClr val="7030A0"/>
                </a:solidFill>
                <a:cs typeface="Times New Roman" pitchFamily="18" charset="0"/>
              </a:rPr>
              <a:t>Родители являются первыми педагогами. Они обязаны заложить основы физического, нравственного и интеллектуального развития личности   ребёнка.</a:t>
            </a:r>
          </a:p>
          <a:p>
            <a:pPr algn="ctr"/>
            <a:endParaRPr lang="ru-RU" b="1" dirty="0" smtClean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14282" y="4929198"/>
            <a:ext cx="5500726" cy="1643074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rgbClr val="7030A0"/>
                </a:solidFill>
                <a:cs typeface="Times New Roman" pitchFamily="18" charset="0"/>
              </a:rPr>
              <a:t>Детский сад – первое общественное учреждение,  с которым родители вступают в контакт и его деятельность направлена на оказание помощи семье в воспитании детей.</a:t>
            </a:r>
          </a:p>
          <a:p>
            <a:pPr algn="ctr"/>
            <a:endParaRPr lang="ru-RU" b="1" dirty="0" smtClean="0">
              <a:solidFill>
                <a:srgbClr val="7030A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D:\мама\фотки мамы\DSCN6970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3116"/>
            <a:ext cx="435295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2011\Desktop\фотки мамы\DSCN6969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43116"/>
            <a:ext cx="428151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Горизонтальный свиток 6"/>
          <p:cNvSpPr/>
          <p:nvPr/>
        </p:nvSpPr>
        <p:spPr>
          <a:xfrm>
            <a:off x="2071670" y="0"/>
            <a:ext cx="5715040" cy="200024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«</a:t>
            </a:r>
            <a:r>
              <a:rPr lang="ru-RU" b="1" i="1" dirty="0" smtClean="0">
                <a:solidFill>
                  <a:srgbClr val="7030A0"/>
                </a:solidFill>
              </a:rPr>
              <a:t>Ребёнок учится тому, что видит у себя в дому. 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Родители – пример тому!»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(Народная мудрость</a:t>
            </a:r>
            <a:r>
              <a:rPr lang="ru-RU" b="1" i="1" dirty="0" smtClean="0">
                <a:solidFill>
                  <a:srgbClr val="7030A0"/>
                </a:solidFill>
              </a:rPr>
              <a:t>)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Семейная фотовыставка «Мы – дружная семья!»</a:t>
            </a:r>
            <a:endParaRPr lang="ru-RU" b="1" i="1" dirty="0" smtClean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7030A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357422" y="0"/>
            <a:ext cx="5357850" cy="128586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cs typeface="Times New Roman" pitchFamily="18" charset="0"/>
              </a:rPr>
              <a:t>Проект </a:t>
            </a: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  <a:cs typeface="Times New Roman" pitchFamily="18" charset="0"/>
              </a:rPr>
              <a:t>«Это вся моя  семья»</a:t>
            </a:r>
            <a:endParaRPr lang="ru-RU" sz="3200" b="1" i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4143372" y="1214422"/>
            <a:ext cx="1643074" cy="500066"/>
          </a:xfrm>
          <a:prstGeom prst="downArrow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cs typeface="Times New Roman" pitchFamily="18" charset="0"/>
              </a:rPr>
              <a:t>Цель</a:t>
            </a:r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:</a:t>
            </a:r>
            <a:endParaRPr lang="ru-RU" sz="28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071670" y="1785926"/>
            <a:ext cx="5857916" cy="142876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cs typeface="Times New Roman" pitchFamily="18" charset="0"/>
              </a:rPr>
              <a:t>Повышение статуса семьи, возрождение семейных традиций, объединение детей и родителей путем проведения совместных мероприятий</a:t>
            </a:r>
            <a:endParaRPr lang="ru-RU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3929058" y="3286124"/>
            <a:ext cx="1714512" cy="500066"/>
          </a:xfrm>
          <a:prstGeom prst="downArrowCallou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cs typeface="Times New Roman" pitchFamily="18" charset="0"/>
              </a:rPr>
              <a:t>Задачи</a:t>
            </a:r>
            <a:endParaRPr lang="ru-RU" sz="2800" b="1" i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0" y="3500438"/>
            <a:ext cx="4357718" cy="1285884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i="1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7030A0"/>
                </a:solidFill>
              </a:rPr>
              <a:t>Организовать мероприятия, посвященные возрождению семейных традиций</a:t>
            </a:r>
            <a:endParaRPr lang="ru-RU" sz="2400" b="1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643438" y="3500438"/>
            <a:ext cx="4357718" cy="1214446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cs typeface="Times New Roman" pitchFamily="18" charset="0"/>
              </a:rPr>
              <a:t>Формировать у детей и родителей стремление и желание культурного времяпровождения</a:t>
            </a:r>
            <a:endParaRPr lang="ru-RU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643438" y="5000636"/>
            <a:ext cx="4357718" cy="1643074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cs typeface="Times New Roman" pitchFamily="18" charset="0"/>
              </a:rPr>
              <a:t>Способствовать повышению роли семьи, её ответственности в духовно-нравственном воспитании </a:t>
            </a:r>
            <a:endParaRPr lang="ru-RU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0" y="5000636"/>
            <a:ext cx="4357718" cy="1571636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cs typeface="Times New Roman" pitchFamily="18" charset="0"/>
              </a:rPr>
              <a:t>Предоставить возможность родителям и детям проявить свои способности и таланты через участие в мероприятиях</a:t>
            </a:r>
            <a:endParaRPr lang="ru-RU" b="1" dirty="0">
              <a:solidFill>
                <a:srgbClr val="7030A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357422" y="0"/>
            <a:ext cx="5357850" cy="192880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Опыт проведения культурно-массовых мероприятий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/с участием детей, родителей и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близких им людей/</a:t>
            </a:r>
            <a:endParaRPr lang="ru-RU" b="1" i="1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42844" y="1928802"/>
            <a:ext cx="4357718" cy="1214446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i="1" dirty="0" smtClean="0">
                <a:solidFill>
                  <a:srgbClr val="7030A0"/>
                </a:solidFill>
              </a:rPr>
              <a:t>Праздник 1 сентября!</a:t>
            </a:r>
          </a:p>
          <a:p>
            <a:pPr lvl="0" algn="ctr"/>
            <a:r>
              <a:rPr lang="ru-RU" b="1" i="1" dirty="0" smtClean="0">
                <a:solidFill>
                  <a:srgbClr val="7030A0"/>
                </a:solidFill>
              </a:rPr>
              <a:t>Выпускные балы в школу</a:t>
            </a:r>
            <a:endParaRPr lang="ru-RU" sz="2400" b="1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0" y="3286124"/>
            <a:ext cx="4357718" cy="1214446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i="1" dirty="0" smtClean="0">
                <a:solidFill>
                  <a:srgbClr val="7030A0"/>
                </a:solidFill>
              </a:rPr>
              <a:t>Праздник   города</a:t>
            </a:r>
            <a:endParaRPr lang="ru-RU" sz="2400" b="1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786282" y="1857364"/>
            <a:ext cx="4357718" cy="1214446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i="1" dirty="0" smtClean="0">
                <a:solidFill>
                  <a:srgbClr val="7030A0"/>
                </a:solidFill>
              </a:rPr>
              <a:t>Весёлые  старты</a:t>
            </a:r>
            <a:endParaRPr lang="ru-RU" sz="2400" b="1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algn="ctr"/>
            <a:endParaRPr lang="ru-RU" b="1" dirty="0"/>
          </a:p>
        </p:txBody>
      </p:sp>
      <p:sp>
        <p:nvSpPr>
          <p:cNvPr id="6" name="Овал 5"/>
          <p:cNvSpPr/>
          <p:nvPr/>
        </p:nvSpPr>
        <p:spPr>
          <a:xfrm>
            <a:off x="4643438" y="3286124"/>
            <a:ext cx="4357718" cy="1214446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i="1" dirty="0" smtClean="0">
                <a:solidFill>
                  <a:srgbClr val="7030A0"/>
                </a:solidFill>
              </a:rPr>
              <a:t>Праздник микрорайона</a:t>
            </a:r>
          </a:p>
          <a:p>
            <a:pPr lvl="0" algn="ctr"/>
            <a:r>
              <a:rPr lang="ru-RU" b="1" i="1" dirty="0" smtClean="0">
                <a:solidFill>
                  <a:srgbClr val="7030A0"/>
                </a:solidFill>
                <a:cs typeface="Times New Roman" pitchFamily="18" charset="0"/>
              </a:rPr>
              <a:t>День машиностроителя</a:t>
            </a:r>
          </a:p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786282" y="4857760"/>
            <a:ext cx="4357718" cy="1214446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i="1" dirty="0" smtClean="0">
                <a:solidFill>
                  <a:srgbClr val="7030A0"/>
                </a:solidFill>
              </a:rPr>
              <a:t>Новый год!  8 Марта!  </a:t>
            </a:r>
          </a:p>
          <a:p>
            <a:pPr lvl="0" algn="ctr"/>
            <a:r>
              <a:rPr lang="ru-RU" b="1" i="1" dirty="0" smtClean="0">
                <a:solidFill>
                  <a:srgbClr val="7030A0"/>
                </a:solidFill>
              </a:rPr>
              <a:t>23  февраля! День Победы!</a:t>
            </a:r>
            <a:endParaRPr lang="ru-RU" sz="2400" b="1" i="1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42844" y="4857760"/>
            <a:ext cx="4357718" cy="1214446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i="1" dirty="0" smtClean="0">
                <a:solidFill>
                  <a:srgbClr val="7030A0"/>
                </a:solidFill>
              </a:rPr>
              <a:t>Осенние  ярмарки!</a:t>
            </a:r>
          </a:p>
          <a:p>
            <a:pPr lvl="0" algn="ctr"/>
            <a:r>
              <a:rPr lang="ru-RU" b="1" i="1" dirty="0" smtClean="0">
                <a:solidFill>
                  <a:srgbClr val="7030A0"/>
                </a:solidFill>
                <a:cs typeface="Times New Roman" pitchFamily="18" charset="0"/>
              </a:rPr>
              <a:t>День  Семьи!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2011\Desktop\DSCN84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85728"/>
            <a:ext cx="278608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2011\Desktop\DSCN83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572008"/>
            <a:ext cx="3124199" cy="20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2011\Desktop\DSCN686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55437">
            <a:off x="237862" y="2754250"/>
            <a:ext cx="2608296" cy="198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мама\Фотки мамы - 9 - выпускной\DSCN859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53082">
            <a:off x="6157690" y="2457653"/>
            <a:ext cx="2703305" cy="229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мама\фотки мамы 6 на заводе\DSCN784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2500306"/>
            <a:ext cx="276891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</p:pic>
      <p:pic>
        <p:nvPicPr>
          <p:cNvPr id="7" name="Рисунок 6" descr="C:\Users\2011\Desktop\DSCN775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668374">
            <a:off x="285721" y="214291"/>
            <a:ext cx="250033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2011\Desktop\DSCN732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955367">
            <a:off x="6143635" y="357166"/>
            <a:ext cx="2714645" cy="18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643174" y="0"/>
            <a:ext cx="4572032" cy="128586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Возрождение типично русских традиций:</a:t>
            </a:r>
            <a:endParaRPr lang="ru-RU" sz="3200" b="1" i="1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42844" y="3286124"/>
            <a:ext cx="4357718" cy="107157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Беспредельная любовь к детям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0" y="1500174"/>
            <a:ext cx="4357718" cy="1285884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Крепкая семья, построенная на уважении к родителям, взаимопомощи и сопереживании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429124" y="1928802"/>
            <a:ext cx="4357718" cy="1285884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Ценность здорового образа жизни и одухотворенной красоты человека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429124" y="4214818"/>
            <a:ext cx="4357718" cy="1357322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7030A0"/>
                </a:solidFill>
              </a:rPr>
              <a:t>Отношение к человеку, как к главной ценности на Земле, неразрывно связанное с представлениями  - 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42844" y="5286388"/>
            <a:ext cx="4357718" cy="1285884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О красоте, чести, мужестве, достоинстве, доброте, справедливости, трудолюбии!!!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/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/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/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/>
            </a:r>
            <a:br>
              <a:rPr lang="ru-RU" sz="3600" b="1" dirty="0" smtClean="0">
                <a:solidFill>
                  <a:srgbClr val="7030A0"/>
                </a:solidFill>
              </a:rPr>
            </a:b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928794" y="0"/>
            <a:ext cx="5286412" cy="1714488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Праздник «Как хорошо, что есть семья!»</a:t>
            </a:r>
            <a:endParaRPr lang="ru-RU" sz="3200" b="1" i="1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" name="Содержимое 9" descr="C:\Users\2011\Desktop\фотки мамы\DSCN689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4138642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4" descr="C:\Users\2011\Desktop\фотки мамы\DSCN6943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14488"/>
            <a:ext cx="4210080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928794" y="0"/>
            <a:ext cx="5286412" cy="1714488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endParaRPr lang="ru-RU" b="1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endParaRPr lang="ru-RU" b="1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endParaRPr lang="ru-RU" b="1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Семейная фотовыставка «Мы – дружная семья!»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Творческие работы «Своими руками»</a:t>
            </a:r>
          </a:p>
          <a:p>
            <a:pPr marL="342900" indent="-342900" algn="just"/>
            <a:endParaRPr lang="ru-RU" b="1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endParaRPr lang="ru-RU" b="1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endParaRPr lang="ru-RU" b="1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2000232" y="1857364"/>
            <a:ext cx="5286412" cy="1714488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3. Совместные семейные номера – стихи, загадки, пословицы и поговорки,  песни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4.  Игры, конкурсы</a:t>
            </a:r>
            <a:endParaRPr lang="ru-RU" b="1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000232" y="4143380"/>
            <a:ext cx="5286412" cy="1714488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5. Совместный танец «Приглашение!»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6. Вручение Почетных грамот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7. Общая семейная фотография</a:t>
            </a:r>
            <a:endParaRPr lang="ru-RU" b="1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402</Words>
  <PresentationFormat>Экран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МАДОУ «Детский сад комбинированного вида № 13»  г. Шебекино Белгородской области</vt:lpstr>
      <vt:lpstr>Слайд 2</vt:lpstr>
      <vt:lpstr>Слайд 3</vt:lpstr>
      <vt:lpstr>Слайд 4</vt:lpstr>
      <vt:lpstr>Слайд 5</vt:lpstr>
      <vt:lpstr>Слайд 6</vt:lpstr>
      <vt:lpstr>Слайд 7</vt:lpstr>
      <vt:lpstr>    </vt:lpstr>
      <vt:lpstr>Слайд 9</vt:lpstr>
      <vt:lpstr>Мама и папа, сказать хочу я:    «Как здорово, что у меня есть семья. И хочу я, без сомнения, видеть вас в хорошем настроении!» </vt:lpstr>
      <vt:lpstr>Слайд 11</vt:lpstr>
      <vt:lpstr>    Творческие работы                                     Общая семейная фотография      «Своими руками»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«Детский сад комбинированного вида № 13»  г. Шебекино Белгородской области</dc:title>
  <dc:creator>2011</dc:creator>
  <cp:lastModifiedBy>2011</cp:lastModifiedBy>
  <cp:revision>32</cp:revision>
  <dcterms:created xsi:type="dcterms:W3CDTF">2013-09-14T16:02:09Z</dcterms:created>
  <dcterms:modified xsi:type="dcterms:W3CDTF">2013-10-28T16:08:51Z</dcterms:modified>
</cp:coreProperties>
</file>